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66" r:id="rId4"/>
    <p:sldId id="267" r:id="rId5"/>
    <p:sldId id="258" r:id="rId6"/>
    <p:sldId id="263" r:id="rId7"/>
    <p:sldId id="268" r:id="rId8"/>
    <p:sldId id="261" r:id="rId9"/>
    <p:sldId id="259" r:id="rId10"/>
    <p:sldId id="265" r:id="rId11"/>
    <p:sldId id="262" r:id="rId12"/>
    <p:sldId id="269" r:id="rId13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50"/>
    <p:restoredTop sz="94696"/>
  </p:normalViewPr>
  <p:slideViewPr>
    <p:cSldViewPr snapToGrid="0" snapToObjects="1">
      <p:cViewPr>
        <p:scale>
          <a:sx n="90" d="100"/>
          <a:sy n="90" d="100"/>
        </p:scale>
        <p:origin x="488" y="5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29E197-113D-CA4A-AE62-4104572DA96E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3BD72-9978-4449-ACA2-C28E116B41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869754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E3BD72-9978-4449-ACA2-C28E116B41BA}" type="slidenum">
              <a:rPr lang="en-TW" smtClean="0"/>
              <a:t>11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664077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E7E16-2048-7B4C-9EB4-2662E6F4E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EA015-BAFF-9040-8E73-94F33F12B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3FC53-C9B1-D040-B911-480D3ED52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07C7E-082B-FE40-8F69-9ABB7F815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16F5C-9D43-FF41-B79E-01BCEBEB4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916053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DBADE-EEFA-7549-BEA6-019CCB339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9CCD6C-CC17-F940-99FD-FE5B70A8B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53380-80C8-5342-902E-3BA1875D9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4C377-D8FA-D045-8F71-A3F0C6918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947FC-5EC2-5F4B-8B29-E96CC281F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73308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FC5C18-5E0E-FB46-BD67-36170AF836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4BCCF-7910-0549-9197-5AE89D658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21204-BB4A-9B44-B757-3A3569F6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C0277-27B9-1049-B2B0-4806CA42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6ABC2-237F-1443-8BAC-24E8F237A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86666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66501-69A2-CD4A-BE11-990E3A308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79DC8-1138-4D47-AA58-B4822D190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51638-A088-B642-9D12-783E2EE09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1AAA9-BEA7-B84A-BC58-B30AF02A0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037C2-4F99-934A-A838-16EA7385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034483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079F-03CB-004E-B28D-62CF1165A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26FEE-6DE9-A049-9D4D-32B960A00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D084D-A94C-6840-92A5-AEE899131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EB9FC-B2FD-CF41-B070-0343DD1C7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42A12-B8A7-DC4A-970D-1BD00BE5B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926699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1B963-879A-FA43-8CC1-2BDC1AF65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6CEA0-6736-354D-AC12-B1C9091BB6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3E0949-A4CE-EE47-8574-BF57E2EF1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349899-D953-6242-8F5C-85FA7900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CAA512-391F-0D4B-A5D0-EDA3876AE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60670-A086-8C4E-8F9B-AED00C87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767637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93FD0-54F1-8749-AD92-27CEBB667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08DA8-4EAE-1640-B3EC-A853281F0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FA196C-CC11-984C-8193-CBFA5F39AA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BFF09A-CDD8-2341-8AE7-85E1E2C11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7B20F3-9102-274D-93B4-0E85CD7290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13FAFA-F7AE-8E4D-B22D-0E04B32A7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2E273C-6C48-5E42-A4F3-401E0B8D6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9C3491-9E23-3148-BA2E-69F9E3515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599283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3A3D8-3BE3-7443-9DD5-D565A5E32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215F76-E24D-DA41-B12D-67F716690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7B6E6C-B67D-8247-A9DE-2C3EF724D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4EF553-A7FD-E24B-90D1-4C1EF779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63058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D18598-8B20-E847-A4BB-DC360B1F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503D7E-33CB-7742-A495-C6D7C82B6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0E5CE-B6F5-1D43-8249-E4FE1899F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048708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D11F9-3311-A743-95BF-9E73FD50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D2EBF-ED81-F749-9DE4-109DBCFD7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85AC1E-038B-9F45-966B-D363B62DEC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7210F0-6911-294C-B40E-21AAFD6C7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8D4A7-764F-9F45-8329-5A82970B0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E6E67-3995-8B4A-AF1B-1272122B2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182852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24F39-58B5-134B-ABE0-FB9D47153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CA22D-6750-3B43-B84B-6206E0F062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C10BA-34C8-0E48-9960-7778E550C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7A3899-85E2-D141-BDF1-6A5879C77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D41FA-FACE-BD4F-9904-C180363C2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944AFF-048F-D549-87C7-849074B6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94937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B1ADB8-3453-644D-92E7-92A36618B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92260-445E-9A41-9108-954B46BE2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58DE6-CE48-174B-B866-5F86AD5212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D65E14-421B-774C-B21D-1AB27A56AEA3}" type="datetimeFigureOut">
              <a:rPr lang="en-TW" smtClean="0"/>
              <a:t>2021/6/10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8EC5E-2FEC-3F45-8BD3-B1ECBE3E7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5F9CB-89D1-834C-9989-CC12F8B9F5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9E65A-8AFC-C147-9274-03BA70EAC0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94647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11.jp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23903-B39C-1048-81BE-2760AEA0B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TW" dirty="0"/>
              <a:t>UMAP</a:t>
            </a:r>
            <a:r>
              <a:rPr lang="zh-CN" altLang="en-US" dirty="0"/>
              <a:t>分析基因表現量的組織特異性</a:t>
            </a:r>
            <a:endParaRPr lang="en-TW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E80531-A8D0-F043-BEFB-CE7969A510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TW" dirty="0"/>
              <a:t>2021.06.09 </a:t>
            </a:r>
          </a:p>
          <a:p>
            <a:r>
              <a:rPr lang="zh-CN" altLang="en-US" dirty="0"/>
              <a:t>周治瑗</a:t>
            </a: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558728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D76FCFB-2C50-BE4A-97DF-6446C31AD80B}"/>
              </a:ext>
            </a:extLst>
          </p:cNvPr>
          <p:cNvSpPr/>
          <p:nvPr/>
        </p:nvSpPr>
        <p:spPr>
          <a:xfrm>
            <a:off x="0" y="-4129"/>
            <a:ext cx="1080655" cy="686212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BFB259-B6A0-5048-AC6E-D3F78E3B8F32}"/>
              </a:ext>
            </a:extLst>
          </p:cNvPr>
          <p:cNvSpPr txBox="1"/>
          <p:nvPr/>
        </p:nvSpPr>
        <p:spPr>
          <a:xfrm>
            <a:off x="144722" y="2138462"/>
            <a:ext cx="677108" cy="25769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TW" sz="3200" dirty="0">
                <a:solidFill>
                  <a:schemeClr val="bg1"/>
                </a:solidFill>
              </a:rPr>
              <a:t>min_dist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5C97EA-474F-2E45-AD1D-940A247B4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012" y="0"/>
            <a:ext cx="3680996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F20089-0F8A-E44F-AC21-127806A30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008" y="0"/>
            <a:ext cx="3680996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05E864E-4038-F842-8FC5-DE6D1F35A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1004" y="0"/>
            <a:ext cx="36809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824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34154-80DC-E14E-A9E2-6776F5CB6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TW" sz="4000" dirty="0"/>
              <a:t>Cluster results mapping to tissue classifications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20C583-71BE-DF4D-9FB5-95FF70A45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800" y="1690688"/>
            <a:ext cx="3600000" cy="23404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7E12831-CB42-C541-BC1C-DE83A431F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800" y="1690688"/>
            <a:ext cx="3600000" cy="23404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2EE825B-8AC9-8F4B-BDFD-7C391BFBA9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800" y="4031158"/>
            <a:ext cx="3600000" cy="23404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DA2B7D4-9A50-AF4A-8E64-F2773F3664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800" y="1690688"/>
            <a:ext cx="3600000" cy="234047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43BB483-2CE1-F142-81F3-4E4BA0FABC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3800" y="4031158"/>
            <a:ext cx="3600000" cy="23404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1FA6B8E-3A85-454A-A154-24AEA24837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53800" y="4031158"/>
            <a:ext cx="3600000" cy="23404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D0CB29F-7759-1945-BC04-66734D3A31F5}"/>
              </a:ext>
            </a:extLst>
          </p:cNvPr>
          <p:cNvSpPr/>
          <p:nvPr/>
        </p:nvSpPr>
        <p:spPr>
          <a:xfrm>
            <a:off x="5254929" y="1722620"/>
            <a:ext cx="137049" cy="1359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34348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544BD-3C72-9F41-93A1-EC570ADD8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Optimized hyperparameters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39D650-24D4-9B45-B803-506B48D9B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800473"/>
            <a:ext cx="10515600" cy="2401641"/>
          </a:xfrm>
        </p:spPr>
      </p:pic>
    </p:spTree>
    <p:extLst>
      <p:ext uri="{BB962C8B-B14F-4D97-AF65-F5344CB8AC3E}">
        <p14:creationId xmlns:p14="http://schemas.microsoft.com/office/powerpoint/2010/main" val="2202813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28BE-0FC5-944D-B12E-621688006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9286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TW" b="1" dirty="0"/>
              <a:t>INTRODUCTION OF HYPERPARAMETERS IN UMAP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76A0B3-5155-EA4A-92BD-D30BCCAA4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2235200"/>
            <a:ext cx="104521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434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05844-34D2-F448-AFE2-D88266F68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8452"/>
            <a:ext cx="10515600" cy="6221095"/>
          </a:xfrm>
        </p:spPr>
        <p:txBody>
          <a:bodyPr/>
          <a:lstStyle/>
          <a:p>
            <a:r>
              <a:rPr lang="en-TW" dirty="0">
                <a:highlight>
                  <a:srgbClr val="FFFF00"/>
                </a:highlight>
              </a:rPr>
              <a:t>n_neighbors</a:t>
            </a:r>
            <a:br>
              <a:rPr lang="en-TW" dirty="0"/>
            </a:br>
            <a:r>
              <a:rPr lang="en-TW" dirty="0"/>
              <a:t>		- the number of neighbors</a:t>
            </a:r>
            <a:br>
              <a:rPr lang="en-TW" dirty="0"/>
            </a:br>
            <a:r>
              <a:rPr lang="en-TW" dirty="0"/>
              <a:t>		- balance local v.s. global structure</a:t>
            </a:r>
            <a:br>
              <a:rPr lang="en-TW" dirty="0"/>
            </a:br>
            <a:r>
              <a:rPr lang="en-TW" dirty="0"/>
              <a:t>		- range frpm 2 to 200</a:t>
            </a:r>
          </a:p>
          <a:p>
            <a:r>
              <a:rPr lang="en-TW" dirty="0">
                <a:highlight>
                  <a:srgbClr val="FFFF00"/>
                </a:highlight>
              </a:rPr>
              <a:t>min_dist</a:t>
            </a:r>
            <a:br>
              <a:rPr lang="en-TW" dirty="0"/>
            </a:br>
            <a:r>
              <a:rPr lang="en-TW" dirty="0"/>
              <a:t>		- minimum distance to aprt points</a:t>
            </a:r>
            <a:br>
              <a:rPr lang="en-TW" dirty="0"/>
            </a:br>
            <a:r>
              <a:rPr lang="en-TW" dirty="0"/>
              <a:t>		- compactness of all points distribution</a:t>
            </a:r>
            <a:br>
              <a:rPr lang="en-TW" dirty="0"/>
            </a:br>
            <a:r>
              <a:rPr lang="en-TW" dirty="0"/>
              <a:t>		- range from 0.0 to 0.99</a:t>
            </a:r>
          </a:p>
          <a:p>
            <a:r>
              <a:rPr lang="en-TW" dirty="0">
                <a:highlight>
                  <a:srgbClr val="FFFF00"/>
                </a:highlight>
              </a:rPr>
              <a:t>n_components</a:t>
            </a:r>
            <a:br>
              <a:rPr lang="en-TW" dirty="0"/>
            </a:br>
            <a:r>
              <a:rPr lang="en-TW" dirty="0"/>
              <a:t>		- determine dimensionality of reduced dimensions</a:t>
            </a:r>
            <a:br>
              <a:rPr lang="en-TW" dirty="0"/>
            </a:br>
            <a:r>
              <a:rPr lang="en-TW" dirty="0"/>
              <a:t>		- usually set as 1 or 3</a:t>
            </a:r>
          </a:p>
          <a:p>
            <a:r>
              <a:rPr lang="en-TW" dirty="0">
                <a:highlight>
                  <a:srgbClr val="FFFF00"/>
                </a:highlight>
              </a:rPr>
              <a:t>metric</a:t>
            </a:r>
            <a:br>
              <a:rPr lang="en-TW" dirty="0"/>
            </a:br>
            <a:r>
              <a:rPr lang="en-TW" dirty="0"/>
              <a:t>		- enclidean, manhattan, chebyshev, minkowski, canberra, </a:t>
            </a:r>
            <a:br>
              <a:rPr lang="en-TW" dirty="0"/>
            </a:br>
            <a:r>
              <a:rPr lang="en-TW" dirty="0"/>
              <a:t>		  braycurtis, haversine, mahalanobis, cosine, hamming…</a:t>
            </a:r>
          </a:p>
        </p:txBody>
      </p:sp>
    </p:spTree>
    <p:extLst>
      <p:ext uri="{BB962C8B-B14F-4D97-AF65-F5344CB8AC3E}">
        <p14:creationId xmlns:p14="http://schemas.microsoft.com/office/powerpoint/2010/main" val="3549909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7CA73-B7D9-3C4B-9491-F3CFB65D5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82" y="2766218"/>
            <a:ext cx="11692466" cy="1325563"/>
          </a:xfrm>
        </p:spPr>
        <p:txBody>
          <a:bodyPr/>
          <a:lstStyle/>
          <a:p>
            <a:r>
              <a:rPr lang="en-TW" b="1" dirty="0"/>
              <a:t>UMAP INPLEMENTATION AND INTERPRETATION</a:t>
            </a:r>
          </a:p>
        </p:txBody>
      </p:sp>
    </p:spTree>
    <p:extLst>
      <p:ext uri="{BB962C8B-B14F-4D97-AF65-F5344CB8AC3E}">
        <p14:creationId xmlns:p14="http://schemas.microsoft.com/office/powerpoint/2010/main" val="791716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28D9B59-F77E-4046-9D03-4D2D1BB7C6B3}"/>
              </a:ext>
            </a:extLst>
          </p:cNvPr>
          <p:cNvSpPr/>
          <p:nvPr/>
        </p:nvSpPr>
        <p:spPr>
          <a:xfrm>
            <a:off x="0" y="-4129"/>
            <a:ext cx="1080655" cy="6862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985820-F520-3746-AD85-D4A706FB33B8}"/>
              </a:ext>
            </a:extLst>
          </p:cNvPr>
          <p:cNvSpPr txBox="1"/>
          <p:nvPr/>
        </p:nvSpPr>
        <p:spPr>
          <a:xfrm>
            <a:off x="144722" y="2138462"/>
            <a:ext cx="677108" cy="25769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TW" sz="3200" dirty="0">
                <a:solidFill>
                  <a:schemeClr val="bg1"/>
                </a:solidFill>
              </a:rPr>
              <a:t>n_neighbors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3C716B-C2B2-7C4C-8191-40135184D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196" y="0"/>
            <a:ext cx="3710514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9A023C-38FC-C44F-8E79-1E2B6A25E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710" y="0"/>
            <a:ext cx="3684776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AC5B07-8E27-E640-9851-8DA5D4F33A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1486" y="-4129"/>
            <a:ext cx="3710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15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B43CE7E-2629-3B4C-A7B9-344965FCDA82}"/>
              </a:ext>
            </a:extLst>
          </p:cNvPr>
          <p:cNvSpPr/>
          <p:nvPr/>
        </p:nvSpPr>
        <p:spPr>
          <a:xfrm>
            <a:off x="0" y="-4129"/>
            <a:ext cx="1080655" cy="6862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87BA67-D06E-964F-A741-DF1DC3EA9148}"/>
              </a:ext>
            </a:extLst>
          </p:cNvPr>
          <p:cNvSpPr txBox="1"/>
          <p:nvPr/>
        </p:nvSpPr>
        <p:spPr>
          <a:xfrm>
            <a:off x="144722" y="2138462"/>
            <a:ext cx="677108" cy="25769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TW" sz="3200" dirty="0">
                <a:solidFill>
                  <a:schemeClr val="bg1"/>
                </a:solidFill>
              </a:rPr>
              <a:t>n_neighbors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44812F-FFD7-234D-8746-BB9B72EF6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540" y="0"/>
            <a:ext cx="3736432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4213DC-E170-0047-9136-FC152E578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972" y="0"/>
            <a:ext cx="3710514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82B08D9-A8A0-614B-9968-3D216445F7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1486" y="0"/>
            <a:ext cx="3710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186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599002A-5E27-5F40-8B99-D96AADC05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9930" y="365125"/>
            <a:ext cx="6443870" cy="1325563"/>
          </a:xfrm>
        </p:spPr>
        <p:txBody>
          <a:bodyPr>
            <a:normAutofit/>
          </a:bodyPr>
          <a:lstStyle/>
          <a:p>
            <a:pPr algn="ctr"/>
            <a:r>
              <a:rPr lang="en-TW" sz="4000" dirty="0"/>
              <a:t>Cluster results mapping to tissue classifications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36B0CCD-95C2-EE4B-9CD3-622653CC1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1525"/>
            <a:ext cx="3889248" cy="671495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2D7D8AE-E973-F141-9437-24864B322CE3}"/>
                  </a:ext>
                </a:extLst>
              </p:cNvPr>
              <p:cNvSpPr txBox="1"/>
              <p:nvPr/>
            </p:nvSpPr>
            <p:spPr>
              <a:xfrm>
                <a:off x="5638800" y="2043113"/>
                <a:ext cx="5715000" cy="41726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TW" sz="2400" dirty="0"/>
                  <a:t>Percentage</a:t>
                </a:r>
              </a:p>
              <a:p>
                <a:r>
                  <a:rPr lang="en-TW" sz="2400" dirty="0"/>
                  <a:t> </a:t>
                </a:r>
              </a:p>
              <a:p>
                <a:r>
                  <a:rPr lang="en-TW" sz="2400" dirty="0"/>
                  <a:t>	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𝑡𝑖𝑠𝑠𝑢𝑒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𝑎𝑛𝑑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𝑚𝑎𝑖𝑛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𝑐𝑙𝑢𝑠𝑡𝑒𝑟</m:t>
                            </m:r>
                          </m:e>
                        </m:d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𝑡𝑖𝑠𝑠𝑢𝑒</m:t>
                            </m:r>
                          </m:e>
                        </m:d>
                      </m:den>
                    </m:f>
                  </m:oMath>
                </a14:m>
                <a:endParaRPr lang="en-US" sz="2400" b="0" dirty="0"/>
              </a:p>
              <a:p>
                <a:r>
                  <a:rPr lang="en-TW" sz="2400" dirty="0"/>
                  <a:t>	</a:t>
                </a:r>
              </a:p>
              <a:p>
                <a:r>
                  <a:rPr lang="en-TW" sz="2400" dirty="0"/>
                  <a:t>	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𝑐𝑙𝑢𝑠𝑡𝑒𝑟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𝑠𝑖𝑧𝑒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𝑡𝑖𝑠𝑠𝑢𝑒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𝑠𝑖𝑧𝑒</m:t>
                        </m:r>
                      </m:den>
                    </m:f>
                  </m:oMath>
                </a14:m>
                <a:endParaRPr lang="en-US" sz="2400" b="0" dirty="0"/>
              </a:p>
              <a:p>
                <a:endParaRPr lang="en-TW" sz="2400" dirty="0"/>
              </a:p>
              <a:p>
                <a:endParaRPr lang="en-TW" sz="2400" dirty="0"/>
              </a:p>
              <a:p>
                <a:r>
                  <a:rPr lang="en-TW" sz="2400" dirty="0"/>
                  <a:t>- To get the relationship between clustering results and tissue, we use boxplot to show the quantile.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2D7D8AE-E973-F141-9437-24864B322C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8800" y="2043113"/>
                <a:ext cx="5715000" cy="4172681"/>
              </a:xfrm>
              <a:prstGeom prst="rect">
                <a:avLst/>
              </a:prstGeom>
              <a:blipFill>
                <a:blip r:embed="rId3"/>
                <a:stretch>
                  <a:fillRect l="-1778" t="-1216" b="-2432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5E47141C-6ACD-1F46-B4BA-843C2BD46D85}"/>
              </a:ext>
            </a:extLst>
          </p:cNvPr>
          <p:cNvSpPr/>
          <p:nvPr/>
        </p:nvSpPr>
        <p:spPr>
          <a:xfrm>
            <a:off x="3914775" y="71525"/>
            <a:ext cx="671513" cy="67149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147421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34154-80DC-E14E-A9E2-6776F5CB6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TW" sz="4000" dirty="0"/>
              <a:t>Cluster results mapping to tissue classifications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110AA3-08F4-F843-993C-9D68A5265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00" y="1722620"/>
            <a:ext cx="3600000" cy="22766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71EA40-976F-FF43-8F7E-8EBE76E88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800" y="1690688"/>
            <a:ext cx="3600000" cy="23404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3E4BA9A-D500-0746-9CBA-6336278BE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800" y="1690688"/>
            <a:ext cx="3600000" cy="234047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DE1729A-CBC0-E44C-A41D-A77454AFC8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800" y="4031158"/>
            <a:ext cx="3600000" cy="234047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EECDEB7-7238-4545-A9B7-4AF819B2D3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3800" y="3997077"/>
            <a:ext cx="3600000" cy="234047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E61B1BB-0CC7-2B46-9D14-DB82641F58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3800" y="3997077"/>
            <a:ext cx="3600000" cy="234047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8BD002B8-75E6-7A47-8145-768724D237C7}"/>
              </a:ext>
            </a:extLst>
          </p:cNvPr>
          <p:cNvSpPr/>
          <p:nvPr/>
        </p:nvSpPr>
        <p:spPr>
          <a:xfrm>
            <a:off x="5254929" y="1722620"/>
            <a:ext cx="137049" cy="1359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08610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1A4D245-CADF-6349-8C30-668F19CD58C7}"/>
              </a:ext>
            </a:extLst>
          </p:cNvPr>
          <p:cNvSpPr/>
          <p:nvPr/>
        </p:nvSpPr>
        <p:spPr>
          <a:xfrm>
            <a:off x="0" y="-4129"/>
            <a:ext cx="1080655" cy="686212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4A8A95-85D3-9446-A080-66B0F586E36A}"/>
              </a:ext>
            </a:extLst>
          </p:cNvPr>
          <p:cNvSpPr txBox="1"/>
          <p:nvPr/>
        </p:nvSpPr>
        <p:spPr>
          <a:xfrm>
            <a:off x="144722" y="2138462"/>
            <a:ext cx="677108" cy="25769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TW" sz="3200" dirty="0">
                <a:solidFill>
                  <a:schemeClr val="bg1"/>
                </a:solidFill>
              </a:rPr>
              <a:t>min_dist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402833-6878-8F42-B07E-726E44A16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788" y="0"/>
            <a:ext cx="371409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2C339C-4BFF-C24A-8077-07AD350E5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78" y="0"/>
            <a:ext cx="371409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76E06A-4E7A-E34B-9522-27392EF8E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1968" y="-4129"/>
            <a:ext cx="3740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671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194</Words>
  <Application>Microsoft Macintosh PowerPoint</Application>
  <PresentationFormat>Widescreen</PresentationFormat>
  <Paragraphs>26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UMAP分析基因表現量的組織特異性</vt:lpstr>
      <vt:lpstr>INTRODUCTION OF HYPERPARAMETERS IN UMAP</vt:lpstr>
      <vt:lpstr>PowerPoint Presentation</vt:lpstr>
      <vt:lpstr>UMAP INPLEMENTATION AND INTERPRETATION</vt:lpstr>
      <vt:lpstr>PowerPoint Presentation</vt:lpstr>
      <vt:lpstr>PowerPoint Presentation</vt:lpstr>
      <vt:lpstr>Cluster results mapping to tissue classifications</vt:lpstr>
      <vt:lpstr>Cluster results mapping to tissue classifications</vt:lpstr>
      <vt:lpstr>PowerPoint Presentation</vt:lpstr>
      <vt:lpstr>PowerPoint Presentation</vt:lpstr>
      <vt:lpstr>Cluster results mapping to tissue classifications</vt:lpstr>
      <vt:lpstr>Optimized hyperparameters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治瑗 周</dc:creator>
  <cp:lastModifiedBy>治瑗 周</cp:lastModifiedBy>
  <cp:revision>79</cp:revision>
  <dcterms:created xsi:type="dcterms:W3CDTF">2021-06-09T13:08:48Z</dcterms:created>
  <dcterms:modified xsi:type="dcterms:W3CDTF">2021-06-10T07:19:38Z</dcterms:modified>
</cp:coreProperties>
</file>

<file path=docProps/thumbnail.jpeg>
</file>